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6"/>
  </p:notesMasterIdLst>
  <p:sldIdLst>
    <p:sldId id="256" r:id="rId2"/>
    <p:sldId id="272" r:id="rId3"/>
    <p:sldId id="257" r:id="rId4"/>
    <p:sldId id="258" r:id="rId5"/>
    <p:sldId id="259" r:id="rId6"/>
    <p:sldId id="264" r:id="rId7"/>
    <p:sldId id="260" r:id="rId8"/>
    <p:sldId id="275" r:id="rId9"/>
    <p:sldId id="263" r:id="rId10"/>
    <p:sldId id="273" r:id="rId11"/>
    <p:sldId id="274" r:id="rId12"/>
    <p:sldId id="276" r:id="rId13"/>
    <p:sldId id="261" r:id="rId14"/>
    <p:sldId id="262" r:id="rId15"/>
    <p:sldId id="265" r:id="rId16"/>
    <p:sldId id="266" r:id="rId17"/>
    <p:sldId id="267" r:id="rId18"/>
    <p:sldId id="268" r:id="rId19"/>
    <p:sldId id="269" r:id="rId20"/>
    <p:sldId id="270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47485-D7BA-4E08-B491-C2E1E11C7827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BFC85-5452-4EA5-9865-B46E08CCA2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29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BFC85-5452-4EA5-9865-B46E08CCA2E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2935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EC6A532-56E6-4F39-B7E8-161EC84FCEB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BD13B80-141F-445B-A38E-C486B01A479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E5DE97F-C66E-4354-AF57-892C4BF963B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0A7CE4C-5BF7-44DF-B123-8E2487788AA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05105FC-370B-4C94-86CC-DF7E18570F0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6BA3CA-4FF8-46D6-ACC5-D63487FF163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B8670A-FE37-4AB6-ACDB-E4739ADD210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698919-C914-4E28-A6B0-AE9CEF62F5B7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C4A681-142E-4195-AD95-EB5284116B7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512AB2B-B086-449D-95AE-F7F5436C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1qhqENTI08C6sM&amp;tbnid=5Py4WHfMqSeDTM:&amp;ved=0CAUQjRw&amp;url=http://hatestock.deviantart.com/art/Fire-stock-7-94404864&amp;ei=VKIJUbjRHMrN0AHh0oHYDA&amp;bvm=bv.41642243,d.dmQ&amp;psig=AFQjCNHe9Lly7qIYPvaww81reO8M9MwjUg&amp;ust=1359672262424852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frm=1&amp;source=images&amp;cd=&amp;cad=rja&amp;docid=Wt1siggsY3dcDM&amp;tbnid=qUPpZdMw0XlDbM:&amp;ved=0CAUQjRw&amp;url=http://www.weironline.net/chemcentral/labs/precipLAB.html&amp;ei=O6MJUf3KKJHH0AH01YGADQ&amp;bvm=bv.41642243,d.dmQ&amp;psig=AFQjCNFR_BqYIQ4Iosr9PdE4G8IMm_U-rA&amp;ust=135967249389895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hO8kGrc4d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google.com/url?sa=i&amp;rct=j&amp;q=&amp;esrc=s&amp;frm=1&amp;source=images&amp;cd=&amp;cad=rja&amp;docid=pQJdmwyPM0rGXM&amp;tbnid=9BMVGsJ1JNwGoM:&amp;ved=0CAUQjRw&amp;url=https://jedwardschem.wikispaces.com/Lavoisier+4&amp;ei=8QILUc2uIaaO0QG9sIHwBw&amp;bvm=bv.41642243,d.dmQ&amp;psig=AFQjCNHlX-4KyyXJczqhsUnlFZr0A0DM2Q&amp;ust=1359762529690308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hyperlink" Target="http://www.google.com/url?sa=i&amp;rct=j&amp;q=&amp;esrc=s&amp;frm=1&amp;source=images&amp;cd=&amp;cad=rja&amp;docid=CZtqbSbZGbJdnM&amp;tbnid=nHsC_4R6mu2BEM:&amp;ved=0CAUQjRw&amp;url=http://apchemcyhs.wikispaces.com/NonmetalsAA&amp;ei=ueUKUf3zCbDx0wG42oDQDA&amp;bvm=bv.41642243,d.dmQ&amp;psig=AFQjCNGxS-wKBtTda2AFglEPb5s0hs6-mw&amp;ust=135975505951292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url?sa=i&amp;rct=j&amp;q=&amp;esrc=s&amp;frm=1&amp;source=images&amp;cd=&amp;cad=rja&amp;docid=QjtOoRP9RjNYVM&amp;tbnid=UC0Zg-myRqPnvM:&amp;ved=0CAUQjRw&amp;url=http://whenchemistsattack.com/tag/exothermic-reactions/&amp;ei=xekKUefLNuW90QGjyIGYCw&amp;bvm=bv.41642243,d.dmQ&amp;psig=AFQjCNGUGz5WiQlPsUJeFYVW8p5cufAB0w&amp;ust=1359756055551719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www.google.com/url?sa=i&amp;rct=j&amp;q=&amp;esrc=s&amp;frm=1&amp;source=images&amp;cd=&amp;cad=rja&amp;docid=Xjb_zmVxuKR9LM&amp;tbnid=UkIrp8QFcobOZM:&amp;ved=0CAUQjRw&amp;url=http://fphoto.photoshelter.com/image/I0000HRNO7.CBp1E&amp;ei=WekKUZfGGZKD0QHMpoGgCQ&amp;bvm=bv.41642243,d.dmQ&amp;psig=AFQjCNF71TpqpjhI8Yjmr1VNrQ4oXsO7rA&amp;ust=135975592915963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6bBs2D0cp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m/url?sa=i&amp;rct=j&amp;q=&amp;esrc=s&amp;frm=1&amp;source=images&amp;cd=&amp;cad=rja&amp;docid=jMLQHmmSbnhaNM&amp;tbnid=bqHl-EW7L67gTM:&amp;ved=0CAUQjRw&amp;url=http://www.chemistry-reference.com/pdictable/q_elements.asp?Symbol=Cu&amp;ei=Vg0LUcTrOZKv0AG_r4Ag&amp;bvm=bv.41642243,d.dmQ&amp;psig=AFQjCNFORuegloWLDtPz2fMl3mRoRJmX2g&amp;ust=1359765176598113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hyperlink" Target="http://www.google.com/url?sa=i&amp;rct=j&amp;q=&amp;esrc=s&amp;frm=1&amp;source=images&amp;cd=&amp;cad=rja&amp;docid=32JS647Nx6_F6M&amp;tbnid=bhTIkc5GaiID4M:&amp;ved=0CAUQjRw&amp;url=http://bchemistry0910.wordpress.com/category/uncategorized/page/8/&amp;ei=0A4LUcCeIoeB0AGviIGAAw&amp;bvm=bv.41642243,bs.1,d.dmQ&amp;psig=AFQjCNHjLRW-KKR_aEkykX03AcYgLXWc-g&amp;ust=13597655515281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429000"/>
            <a:ext cx="6400800" cy="1752600"/>
          </a:xfrm>
        </p:spPr>
        <p:txBody>
          <a:bodyPr/>
          <a:lstStyle/>
          <a:p>
            <a:r>
              <a:rPr lang="en-US" dirty="0" smtClean="0"/>
              <a:t>Chemical Reactions and Equations</a:t>
            </a:r>
            <a:endParaRPr lang="en-US" dirty="0"/>
          </a:p>
        </p:txBody>
      </p:sp>
      <p:pic>
        <p:nvPicPr>
          <p:cNvPr id="1028" name="Picture 4" descr="http://www.deviantart.com/download/94404864/Fire_stock_7_by_hatestock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25" b="7137"/>
          <a:stretch/>
        </p:blipFill>
        <p:spPr bwMode="auto">
          <a:xfrm>
            <a:off x="1031399" y="4602124"/>
            <a:ext cx="1467559" cy="148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weironline.net/chemcentral/Images/precipitate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602123"/>
            <a:ext cx="1424066" cy="14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2.gstatic.com/images?q=tbn:ANd9GcRwut4WFiNk0vHiZpq4t8u5hE5dNhZwA2fKnEDdT02hzqBx19d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7786" y="4602123"/>
            <a:ext cx="1482089" cy="148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QTcE_MtgorV8oPph5DCKXOvgWtKLapOkjASKLykDEjJT7XhrTDJQ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829"/>
          <a:stretch/>
        </p:blipFill>
        <p:spPr bwMode="auto">
          <a:xfrm>
            <a:off x="3002079" y="4620817"/>
            <a:ext cx="1295400" cy="146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17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" y="152400"/>
            <a:ext cx="8229600" cy="990600"/>
          </a:xfrm>
        </p:spPr>
        <p:txBody>
          <a:bodyPr/>
          <a:lstStyle/>
          <a:p>
            <a:r>
              <a:rPr lang="en-US" dirty="0" smtClean="0"/>
              <a:t>Physical States of Ionic Compounds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58141" y="965952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Ionic Compounds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2000" dirty="0"/>
              <a:t>Their physical state will be </a:t>
            </a:r>
            <a:endParaRPr lang="en-US" sz="2000" dirty="0" smtClean="0"/>
          </a:p>
          <a:p>
            <a:pPr marL="1200150" lvl="2" indent="-285750">
              <a:buFont typeface="Courier New" pitchFamily="49" charset="0"/>
              <a:buChar char="o"/>
            </a:pPr>
            <a:r>
              <a:rPr lang="en-US" sz="2000" dirty="0" smtClean="0"/>
              <a:t>(</a:t>
            </a:r>
            <a:r>
              <a:rPr lang="en-US" sz="2000" dirty="0" err="1"/>
              <a:t>aq</a:t>
            </a:r>
            <a:r>
              <a:rPr lang="en-US" sz="2000" dirty="0"/>
              <a:t>) = aqueous if they can dissolve in water </a:t>
            </a:r>
            <a:endParaRPr lang="en-US" sz="2000" dirty="0" smtClean="0"/>
          </a:p>
          <a:p>
            <a:pPr marL="1200150" lvl="2" indent="-285750">
              <a:buFont typeface="Courier New" pitchFamily="49" charset="0"/>
              <a:buChar char="o"/>
            </a:pPr>
            <a:r>
              <a:rPr lang="en-US" sz="2000" dirty="0" smtClean="0"/>
              <a:t> (</a:t>
            </a:r>
            <a:r>
              <a:rPr lang="en-US" sz="2000" dirty="0"/>
              <a:t>s) </a:t>
            </a:r>
            <a:r>
              <a:rPr lang="en-US" sz="2000" dirty="0" smtClean="0"/>
              <a:t>= solid if </a:t>
            </a:r>
            <a:r>
              <a:rPr lang="en-US" sz="2000" dirty="0"/>
              <a:t>they can’t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294897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this table to determine the solubility of ionic compounds: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1961" y="2486025"/>
            <a:ext cx="4791075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https://encrypted-tbn2.gstatic.com/images?q=tbn:ANd9GcRz1bc1mqLxxfrlzYnBQucYqERZZBUAtAX5m0F3hwnR5nIGceiQ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87" t="9947" r="5210"/>
          <a:stretch/>
        </p:blipFill>
        <p:spPr bwMode="auto">
          <a:xfrm>
            <a:off x="1143000" y="4664391"/>
            <a:ext cx="1981200" cy="152027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36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Practice Problems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478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would be the physical states of the following substances if written in a chemical equation?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819400"/>
            <a:ext cx="75200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PbI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__________		KNO</a:t>
            </a:r>
            <a:r>
              <a:rPr lang="en-US" sz="2400" baseline="-25000" dirty="0" smtClean="0"/>
              <a:t>3           </a:t>
            </a:r>
            <a:r>
              <a:rPr lang="en-US" sz="2400" dirty="0" smtClean="0"/>
              <a:t>____________</a:t>
            </a:r>
          </a:p>
          <a:p>
            <a:endParaRPr lang="en-US" sz="2400" dirty="0"/>
          </a:p>
          <a:p>
            <a:r>
              <a:rPr lang="en-US" sz="2400" dirty="0" smtClean="0"/>
              <a:t>KI      __________		</a:t>
            </a:r>
            <a:r>
              <a:rPr lang="en-US" sz="2400" dirty="0"/>
              <a:t> </a:t>
            </a:r>
            <a:r>
              <a:rPr lang="en-US" sz="2400" dirty="0" err="1" smtClean="0"/>
              <a:t>Pb</a:t>
            </a:r>
            <a:r>
              <a:rPr lang="en-US" sz="2400" dirty="0" smtClean="0"/>
              <a:t>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____________</a:t>
            </a:r>
            <a:endParaRPr lang="en-US" sz="2400" baseline="-250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389060"/>
            <a:ext cx="5130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 the following equation with physical states: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2480" y="4758392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Lead (II) nitrate combines with potassium iodide to form potassium nitrate and lead (II) iodide.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29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 2/8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33528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Watch the following video to see what happens</a:t>
            </a:r>
          </a:p>
          <a:p>
            <a:pPr algn="ctr"/>
            <a:r>
              <a:rPr lang="en-US" sz="2400" u="sng" dirty="0" smtClean="0">
                <a:hlinkClick r:id="rId2"/>
              </a:rPr>
              <a:t>http://www.youtube.com/watch?v=BhO8kGrc4dg</a:t>
            </a:r>
            <a:r>
              <a:rPr lang="en-US" sz="24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600200"/>
            <a:ext cx="93410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Write the chemical equation for the reaction:</a:t>
            </a:r>
          </a:p>
          <a:p>
            <a:pPr algn="ctr"/>
            <a:r>
              <a:rPr lang="en-US" dirty="0" smtClean="0"/>
              <a:t>(Use a solubility table to predict the physical states of each compound)</a:t>
            </a:r>
          </a:p>
          <a:p>
            <a:endParaRPr lang="en-US" sz="2200" dirty="0" smtClean="0"/>
          </a:p>
          <a:p>
            <a:r>
              <a:rPr lang="en-US" sz="2200" dirty="0" smtClean="0"/>
              <a:t>potassium iodide + lead (II) nitrate = potassium nitrate and lead (II) iodide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8768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Did you write the correct physical state for each compound in the reaction?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94067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Balancing Chemical Equations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371600"/>
            <a:ext cx="73024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Why?</a:t>
            </a:r>
          </a:p>
          <a:p>
            <a:r>
              <a:rPr lang="en-US" sz="2000" dirty="0" smtClean="0"/>
              <a:t>To demonstrate the Law of Conservation of Mass which states: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40255" y="2589547"/>
            <a:ext cx="6477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a chemical reaction mass is neither created or destroyed</a:t>
            </a:r>
          </a:p>
          <a:p>
            <a:endParaRPr lang="en-US" dirty="0"/>
          </a:p>
        </p:txBody>
      </p:sp>
      <p:pic>
        <p:nvPicPr>
          <p:cNvPr id="6146" name="Picture 2" descr="http://www.ic.ucsc.edu/~wxcheng/envs23/lecture3/Antoine_Lavoisi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1" y="2354997"/>
            <a:ext cx="1348740" cy="160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1" y="3967299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Antoine Lavoisier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49455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must be conserved?</a:t>
            </a:r>
          </a:p>
          <a:p>
            <a:r>
              <a:rPr lang="en-US" sz="2000" dirty="0" smtClean="0"/>
              <a:t>The number and type of atoms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tangle 7"/>
              <p:cNvSpPr/>
              <p:nvPr/>
            </p:nvSpPr>
            <p:spPr>
              <a:xfrm>
                <a:off x="1828801" y="5410200"/>
                <a:ext cx="4441985" cy="5647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2(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𝑔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→2</m:t>
                      </m:r>
                      <m:r>
                        <a:rPr lang="en-US" sz="28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𝑁𝑎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1" y="5410200"/>
                <a:ext cx="4441985" cy="564706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19150" y="6107668"/>
            <a:ext cx="750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sodium atom + 2 chlorine atoms = 2 sodium atoms + 2 chlorine atoms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794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90600"/>
          </a:xfrm>
        </p:spPr>
        <p:txBody>
          <a:bodyPr/>
          <a:lstStyle/>
          <a:p>
            <a:r>
              <a:rPr lang="en-US" dirty="0" smtClean="0"/>
              <a:t>How to Balance a Chemical Equation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1295400"/>
            <a:ext cx="807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0375" indent="-342900">
              <a:buFont typeface="Courier New" pitchFamily="49" charset="0"/>
              <a:buChar char="o"/>
            </a:pPr>
            <a:r>
              <a:rPr lang="en-US" sz="2400" dirty="0"/>
              <a:t>Make sure that both sides of an equation have an equal number of each type of atom represented</a:t>
            </a:r>
            <a:r>
              <a:rPr lang="en-US" sz="2400" dirty="0" smtClean="0"/>
              <a:t>.</a:t>
            </a:r>
          </a:p>
          <a:p>
            <a:pPr marL="117475"/>
            <a:endParaRPr lang="en-US" sz="900" dirty="0"/>
          </a:p>
          <a:p>
            <a:pPr marL="460375" indent="-342900">
              <a:buFont typeface="Courier New" pitchFamily="49" charset="0"/>
              <a:buChar char="o"/>
            </a:pPr>
            <a:r>
              <a:rPr lang="en-US" sz="2400" dirty="0"/>
              <a:t>Balance equations by adding coefficients</a:t>
            </a:r>
            <a:r>
              <a:rPr lang="en-US" sz="2400" dirty="0" smtClean="0"/>
              <a:t>.</a:t>
            </a:r>
          </a:p>
          <a:p>
            <a:pPr marL="117475"/>
            <a:endParaRPr lang="en-US" sz="900" dirty="0"/>
          </a:p>
          <a:p>
            <a:pPr marL="460375" indent="-342900">
              <a:buFont typeface="Courier New" pitchFamily="49" charset="0"/>
              <a:buChar char="o"/>
            </a:pPr>
            <a:r>
              <a:rPr lang="en-US" sz="2400" dirty="0"/>
              <a:t>Never mess with subscripts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40031" y="3276600"/>
            <a:ext cx="8305800" cy="3253958"/>
            <a:chOff x="240031" y="3276600"/>
            <a:chExt cx="8305800" cy="3253958"/>
          </a:xfrm>
        </p:grpSpPr>
        <p:graphicFrame>
          <p:nvGraphicFramePr>
            <p:cNvPr id="6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330313655"/>
                </p:ext>
              </p:extLst>
            </p:nvPr>
          </p:nvGraphicFramePr>
          <p:xfrm>
            <a:off x="240031" y="3276600"/>
            <a:ext cx="8305800" cy="644525"/>
          </p:xfrm>
          <a:graphic>
            <a:graphicData uri="http://schemas.openxmlformats.org/presentationml/2006/ole">
              <p:oleObj spid="_x0000_s2053" name="Equation" r:id="rId3" imgW="2781300" imgH="215900" progId="Equation.3">
                <p:embed/>
              </p:oleObj>
            </a:graphicData>
          </a:graphic>
        </p:graphicFrame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886201" y="4087395"/>
              <a:ext cx="815975" cy="2443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 dirty="0"/>
                <a:t>Na</a:t>
              </a:r>
            </a:p>
            <a:p>
              <a:pPr>
                <a:spcBef>
                  <a:spcPct val="50000"/>
                </a:spcBef>
              </a:pPr>
              <a:r>
                <a:rPr lang="en-US" sz="2800" dirty="0" err="1"/>
                <a:t>Cl</a:t>
              </a:r>
              <a:endParaRPr lang="en-US" sz="2800" dirty="0"/>
            </a:p>
            <a:p>
              <a:pPr>
                <a:spcBef>
                  <a:spcPct val="50000"/>
                </a:spcBef>
              </a:pPr>
              <a:r>
                <a:rPr lang="en-US" sz="2800" dirty="0"/>
                <a:t>Mg</a:t>
              </a:r>
            </a:p>
            <a:p>
              <a:pPr>
                <a:spcBef>
                  <a:spcPct val="50000"/>
                </a:spcBef>
              </a:pPr>
              <a:r>
                <a:rPr lang="en-US" sz="2800" dirty="0"/>
                <a:t>Br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0795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1375410" y="3505200"/>
            <a:ext cx="381000" cy="6858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6557010" y="3886200"/>
            <a:ext cx="304800" cy="3810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5814060" y="3497580"/>
            <a:ext cx="3810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3017520" y="3878580"/>
            <a:ext cx="304800" cy="381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pPr eaLnBrk="1" hangingPunct="1"/>
            <a:r>
              <a:rPr lang="en-US" sz="3400" dirty="0" smtClean="0"/>
              <a:t>Strategies for Balancing Chemical Equations</a:t>
            </a:r>
          </a:p>
        </p:txBody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dirty="0" smtClean="0"/>
              <a:t>1.  The even/odd combination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sz="2500" dirty="0" smtClean="0"/>
              <a:t>Make the subscript of one, the coefficient of the other and vice versa.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1100" dirty="0" smtClean="0"/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500" dirty="0" smtClean="0"/>
              <a:t>		Iron (III) oxide	Iron + Oxygen</a:t>
            </a:r>
          </a:p>
        </p:txBody>
      </p:sp>
      <p:graphicFrame>
        <p:nvGraphicFramePr>
          <p:cNvPr id="122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89168861"/>
              </p:ext>
            </p:extLst>
          </p:nvPr>
        </p:nvGraphicFramePr>
        <p:xfrm>
          <a:off x="1298575" y="3352800"/>
          <a:ext cx="5632450" cy="985838"/>
        </p:xfrm>
        <a:graphic>
          <a:graphicData uri="http://schemas.openxmlformats.org/presentationml/2006/ole">
            <p:oleObj spid="_x0000_s1036" name="Equation" r:id="rId4" imgW="1308100" imgH="228600" progId="Equation.3">
              <p:embed/>
            </p:oleObj>
          </a:graphicData>
        </a:graphic>
      </p:graphicFrame>
      <p:sp>
        <p:nvSpPr>
          <p:cNvPr id="12297" name="Line 5"/>
          <p:cNvSpPr>
            <a:spLocks noChangeShapeType="1"/>
          </p:cNvSpPr>
          <p:nvPr/>
        </p:nvSpPr>
        <p:spPr bwMode="auto">
          <a:xfrm>
            <a:off x="3505200" y="2971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878046" y="5024735"/>
            <a:ext cx="6473507" cy="768350"/>
            <a:chOff x="304800" y="4871392"/>
            <a:chExt cx="6473507" cy="768350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205932804"/>
                </p:ext>
              </p:extLst>
            </p:nvPr>
          </p:nvGraphicFramePr>
          <p:xfrm>
            <a:off x="1855470" y="4871392"/>
            <a:ext cx="4922837" cy="768350"/>
          </p:xfrm>
          <a:graphic>
            <a:graphicData uri="http://schemas.openxmlformats.org/presentationml/2006/ole">
              <p:oleObj spid="_x0000_s1037" name="Equation" r:id="rId5" imgW="1143000" imgH="177480" progId="Equation.3">
                <p:embed/>
              </p:oleObj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304800" y="5024735"/>
              <a:ext cx="152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Practice</a:t>
              </a:r>
              <a:r>
                <a:rPr lang="en-US" dirty="0" smtClean="0"/>
                <a:t>: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3962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ChangeArrowheads="1"/>
          </p:cNvSpPr>
          <p:nvPr/>
        </p:nvSpPr>
        <p:spPr bwMode="auto">
          <a:xfrm>
            <a:off x="1703070" y="2609850"/>
            <a:ext cx="11430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5867400" y="2602230"/>
            <a:ext cx="11430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eaLnBrk="1" hangingPunct="1"/>
            <a:r>
              <a:rPr lang="en-US" smtClean="0"/>
              <a:t>Strategies Continued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1"/>
            <a:ext cx="8458200" cy="4008596"/>
          </a:xfrm>
        </p:spPr>
        <p:txBody>
          <a:bodyPr/>
          <a:lstStyle/>
          <a:p>
            <a:pPr marL="512763" indent="-512763" eaLnBrk="1" hangingPunct="1">
              <a:buFont typeface="Wingdings" pitchFamily="2" charset="2"/>
              <a:buNone/>
            </a:pPr>
            <a:r>
              <a:rPr lang="en-US" dirty="0" smtClean="0"/>
              <a:t>2.  Balance groups as a whole if the elements of the group are only represented in the group on each side of the equation.</a:t>
            </a:r>
          </a:p>
        </p:txBody>
      </p:sp>
      <p:graphicFrame>
        <p:nvGraphicFramePr>
          <p:cNvPr id="133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72807607"/>
              </p:ext>
            </p:extLst>
          </p:nvPr>
        </p:nvGraphicFramePr>
        <p:xfrm>
          <a:off x="457200" y="2514600"/>
          <a:ext cx="8229600" cy="661988"/>
        </p:xfrm>
        <a:graphic>
          <a:graphicData uri="http://schemas.openxmlformats.org/presentationml/2006/ole">
            <p:oleObj spid="_x0000_s3083" name="Equation" r:id="rId4" imgW="2844800" imgH="228600" progId="Equation.3">
              <p:embed/>
            </p:oleObj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3962400" y="3260883"/>
            <a:ext cx="106680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/>
              <a:t>Mg</a:t>
            </a:r>
          </a:p>
          <a:p>
            <a:pPr>
              <a:spcBef>
                <a:spcPct val="50000"/>
              </a:spcBef>
            </a:pPr>
            <a:r>
              <a:rPr lang="en-US" sz="3200" dirty="0"/>
              <a:t>OH</a:t>
            </a:r>
          </a:p>
          <a:p>
            <a:pPr>
              <a:spcBef>
                <a:spcPct val="50000"/>
              </a:spcBef>
            </a:pPr>
            <a:r>
              <a:rPr lang="en-US" sz="3200" dirty="0"/>
              <a:t>Al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7200" y="5519926"/>
            <a:ext cx="7075487" cy="518984"/>
            <a:chOff x="457200" y="5519926"/>
            <a:chExt cx="7075487" cy="518984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1529235524"/>
                </p:ext>
              </p:extLst>
            </p:nvPr>
          </p:nvGraphicFramePr>
          <p:xfrm>
            <a:off x="2057400" y="5519926"/>
            <a:ext cx="5475287" cy="477837"/>
          </p:xfrm>
          <a:graphic>
            <a:graphicData uri="http://schemas.openxmlformats.org/presentationml/2006/ole">
              <p:oleObj spid="_x0000_s3084" name="Equation" r:id="rId5" imgW="1892160" imgH="164880" progId="Equation.3">
                <p:embed/>
              </p:oleObj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457200" y="5638800"/>
              <a:ext cx="14555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Practice: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19647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3870" y="30480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Strategies Continued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" y="1219200"/>
            <a:ext cx="9144000" cy="28956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/>
              <a:t>3.  Balancing Hydrocarbon Combustion Reactions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/>
              <a:t>	</a:t>
            </a:r>
            <a:r>
              <a:rPr lang="en-US" sz="2500" dirty="0" smtClean="0"/>
              <a:t>The first step is to add a coefficient to the hydrocarbon so that the total number of </a:t>
            </a:r>
            <a:r>
              <a:rPr lang="en-US" sz="2500" dirty="0" err="1" smtClean="0"/>
              <a:t>hydrogens</a:t>
            </a:r>
            <a:r>
              <a:rPr lang="en-US" sz="2500" dirty="0" smtClean="0"/>
              <a:t> in the molecule is divisible by four. Then, balance the product side of the equation before finishing up with oxygen.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/>
              <a:t>	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66554091"/>
              </p:ext>
            </p:extLst>
          </p:nvPr>
        </p:nvGraphicFramePr>
        <p:xfrm>
          <a:off x="1104900" y="3429000"/>
          <a:ext cx="6629400" cy="677863"/>
        </p:xfrm>
        <a:graphic>
          <a:graphicData uri="http://schemas.openxmlformats.org/presentationml/2006/ole">
            <p:oleObj spid="_x0000_s4106" name="Equation" r:id="rId4" imgW="2235200" imgH="228600" progId="Equation.3">
              <p:embed/>
            </p:oleObj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000500" y="4114800"/>
            <a:ext cx="45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/>
              <a:t>C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H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O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3400" y="5867430"/>
            <a:ext cx="6316662" cy="560220"/>
            <a:chOff x="533400" y="5867430"/>
            <a:chExt cx="6316662" cy="560220"/>
          </a:xfrm>
        </p:grpSpPr>
        <p:sp>
          <p:nvSpPr>
            <p:cNvPr id="6" name="TextBox 5"/>
            <p:cNvSpPr txBox="1"/>
            <p:nvPr/>
          </p:nvSpPr>
          <p:spPr>
            <a:xfrm>
              <a:off x="533400" y="6027540"/>
              <a:ext cx="14555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Practice:</a:t>
              </a:r>
              <a:endParaRPr lang="en-US" sz="2000" dirty="0"/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260903352"/>
                </p:ext>
              </p:extLst>
            </p:nvPr>
          </p:nvGraphicFramePr>
          <p:xfrm>
            <a:off x="2065337" y="5867430"/>
            <a:ext cx="4784725" cy="527050"/>
          </p:xfrm>
          <a:graphic>
            <a:graphicData uri="http://schemas.openxmlformats.org/presentationml/2006/ole">
              <p:oleObj spid="_x0000_s4107" name="Equation" r:id="rId5" imgW="1612800" imgH="177480" progId="Equation.3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133302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eaLnBrk="1" hangingPunct="1"/>
            <a:r>
              <a:rPr lang="en-US" smtClean="0"/>
              <a:t>Strategies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29076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 startAt="4"/>
              <a:defRPr/>
            </a:pPr>
            <a:r>
              <a:rPr lang="en-US" dirty="0" smtClean="0"/>
              <a:t>Splitting Water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When hydroxide shows up on one side of an equation and water is on the other side, split water into H(OH) to balance out hydroxide.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  <p:graphicFrame>
        <p:nvGraphicFramePr>
          <p:cNvPr id="1536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9379720"/>
              </p:ext>
            </p:extLst>
          </p:nvPr>
        </p:nvGraphicFramePr>
        <p:xfrm>
          <a:off x="76200" y="3276600"/>
          <a:ext cx="8890000" cy="661988"/>
        </p:xfrm>
        <a:graphic>
          <a:graphicData uri="http://schemas.openxmlformats.org/presentationml/2006/ole">
            <p:oleObj spid="_x0000_s5130" name="Equation" r:id="rId3" imgW="3073400" imgH="228600" progId="Equation.3">
              <p:embed/>
            </p:oleObj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533400" y="5713245"/>
            <a:ext cx="6933084" cy="529710"/>
            <a:chOff x="533400" y="5713245"/>
            <a:chExt cx="6933084" cy="529710"/>
          </a:xfrm>
        </p:grpSpPr>
        <p:sp>
          <p:nvSpPr>
            <p:cNvPr id="5" name="TextBox 4"/>
            <p:cNvSpPr txBox="1"/>
            <p:nvPr/>
          </p:nvSpPr>
          <p:spPr>
            <a:xfrm>
              <a:off x="533400" y="5842845"/>
              <a:ext cx="14555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Practice:</a:t>
              </a:r>
              <a:endParaRPr lang="en-US" sz="2000" dirty="0"/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296605738"/>
                </p:ext>
              </p:extLst>
            </p:nvPr>
          </p:nvGraphicFramePr>
          <p:xfrm>
            <a:off x="1992784" y="5713245"/>
            <a:ext cx="5473700" cy="514350"/>
          </p:xfrm>
          <a:graphic>
            <a:graphicData uri="http://schemas.openxmlformats.org/presentationml/2006/ole">
              <p:oleObj spid="_x0000_s5131" name="Equation" r:id="rId4" imgW="1892160" imgH="177480" progId="Equation.3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312749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8"/>
          <p:cNvSpPr>
            <a:spLocks noChangeArrowheads="1"/>
          </p:cNvSpPr>
          <p:nvPr/>
        </p:nvSpPr>
        <p:spPr bwMode="auto">
          <a:xfrm>
            <a:off x="838200" y="3200400"/>
            <a:ext cx="3733800" cy="121920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Things to Keep in Mind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Again, do not mess with subscripts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 the final solution, the coefficients have to be in the lowest whole number ratio.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If at first you don’t succeed, try, try again! Most of the solutions to these problems come from trial and error.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  <p:graphicFrame>
        <p:nvGraphicFramePr>
          <p:cNvPr id="16389" name="Object 6"/>
          <p:cNvGraphicFramePr>
            <a:graphicFrameLocks noChangeAspect="1"/>
          </p:cNvGraphicFramePr>
          <p:nvPr/>
        </p:nvGraphicFramePr>
        <p:xfrm>
          <a:off x="990600" y="3402013"/>
          <a:ext cx="3505200" cy="590550"/>
        </p:xfrm>
        <a:graphic>
          <a:graphicData uri="http://schemas.openxmlformats.org/presentationml/2006/ole">
            <p:oleObj spid="_x0000_s6150" name="Equation" r:id="rId4" imgW="1282700" imgH="215900" progId="Equation.3">
              <p:embed/>
            </p:oleObj>
          </a:graphicData>
        </a:graphic>
      </p:graphicFrame>
      <p:graphicFrame>
        <p:nvGraphicFramePr>
          <p:cNvPr id="16390" name="Object 7"/>
          <p:cNvGraphicFramePr>
            <a:graphicFrameLocks noChangeAspect="1"/>
          </p:cNvGraphicFramePr>
          <p:nvPr/>
        </p:nvGraphicFramePr>
        <p:xfrm>
          <a:off x="4921250" y="3352800"/>
          <a:ext cx="3262313" cy="590550"/>
        </p:xfrm>
        <a:graphic>
          <a:graphicData uri="http://schemas.openxmlformats.org/presentationml/2006/ole">
            <p:oleObj spid="_x0000_s6151" name="Equation" r:id="rId5" imgW="1193800" imgH="215900" progId="Equation.3">
              <p:embed/>
            </p:oleObj>
          </a:graphicData>
        </a:graphic>
      </p:graphicFrame>
      <p:sp>
        <p:nvSpPr>
          <p:cNvPr id="16391" name="Line 9"/>
          <p:cNvSpPr>
            <a:spLocks noChangeShapeType="1"/>
          </p:cNvSpPr>
          <p:nvPr/>
        </p:nvSpPr>
        <p:spPr bwMode="auto">
          <a:xfrm flipH="1">
            <a:off x="1066800" y="3352800"/>
            <a:ext cx="289560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092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2/4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Who can recall what the 4 pictures were on the intro slide for this chapter?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261123" y="2857023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Fire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2595" y="3623370"/>
            <a:ext cx="6534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Test tube with a blue solid substance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170" y="3235226"/>
            <a:ext cx="874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Two flasks (one with a blue liquid and one with a yellow liquid)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2845" y="4023182"/>
            <a:ext cx="2533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Smoke trail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4874567"/>
            <a:ext cx="7508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do all of these things have to do with chapter 6?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04950" y="56388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They all show signs of a chemical change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54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Comprehensive Practice Problem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395413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909FF"/>
                </a:solidFill>
              </a:rPr>
              <a:t>Write the equation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909FF"/>
                </a:solidFill>
              </a:rPr>
              <a:t>Note the physical state of each substance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909FF"/>
                </a:solidFill>
              </a:rPr>
              <a:t>Balance the equation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39725" y="3087688"/>
            <a:ext cx="83200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dirty="0"/>
              <a:t>Potassium chromate combines with lead (II) nitrate to form potassium nitrate and  lead (II) chromate</a:t>
            </a:r>
          </a:p>
        </p:txBody>
      </p:sp>
    </p:spTree>
    <p:extLst>
      <p:ext uri="{BB962C8B-B14F-4D97-AF65-F5344CB8AC3E}">
        <p14:creationId xmlns:p14="http://schemas.microsoft.com/office/powerpoint/2010/main" xmlns="" val="229838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Chemical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3657600"/>
          </a:xfrm>
        </p:spPr>
        <p:txBody>
          <a:bodyPr/>
          <a:lstStyle/>
          <a:p>
            <a:r>
              <a:rPr lang="en-US" sz="3200" dirty="0" smtClean="0"/>
              <a:t>5 General Types</a:t>
            </a:r>
          </a:p>
          <a:p>
            <a:pPr lvl="1"/>
            <a:r>
              <a:rPr lang="en-US" sz="2400" dirty="0" smtClean="0"/>
              <a:t>Synthesis</a:t>
            </a:r>
          </a:p>
          <a:p>
            <a:pPr lvl="1"/>
            <a:r>
              <a:rPr lang="en-US" sz="2400" dirty="0" smtClean="0"/>
              <a:t>Decomposition</a:t>
            </a:r>
          </a:p>
          <a:p>
            <a:pPr lvl="1"/>
            <a:r>
              <a:rPr lang="en-US" sz="2400" dirty="0" smtClean="0"/>
              <a:t>Single displacement</a:t>
            </a:r>
          </a:p>
          <a:p>
            <a:pPr lvl="1"/>
            <a:r>
              <a:rPr lang="en-US" sz="2400" dirty="0" smtClean="0"/>
              <a:t>Double displacement</a:t>
            </a:r>
          </a:p>
          <a:p>
            <a:pPr lvl="1"/>
            <a:r>
              <a:rPr lang="en-US" sz="2400" dirty="0" smtClean="0"/>
              <a:t>Combustion</a:t>
            </a:r>
          </a:p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2488" y="1828800"/>
            <a:ext cx="40481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774" y="5117068"/>
            <a:ext cx="6159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You will need to know how to identify these </a:t>
            </a:r>
            <a:r>
              <a:rPr lang="en-US" sz="2000" dirty="0" smtClean="0"/>
              <a:t>reactions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24943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2209800" y="1981200"/>
            <a:ext cx="2019300" cy="596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pPr eaLnBrk="1" hangingPunct="1"/>
            <a:r>
              <a:rPr lang="en-US" sz="3400" dirty="0" smtClean="0"/>
              <a:t>Types of Chemical Reactions –  5 General Formulas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4489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</a:t>
            </a:r>
            <a:r>
              <a:rPr lang="en-US" sz="3200" dirty="0" smtClean="0"/>
              <a:t>Combustion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err="1" smtClean="0"/>
              <a:t>C</a:t>
            </a:r>
            <a:r>
              <a:rPr lang="en-US" baseline="-25000" dirty="0" err="1" smtClean="0"/>
              <a:t>x</a:t>
            </a:r>
            <a:r>
              <a:rPr lang="en-US" dirty="0" err="1" smtClean="0"/>
              <a:t>H</a:t>
            </a:r>
            <a:r>
              <a:rPr lang="en-US" baseline="-25000" dirty="0" err="1" smtClean="0"/>
              <a:t>y</a:t>
            </a:r>
            <a:r>
              <a:rPr lang="en-US" dirty="0" smtClean="0"/>
              <a:t> +  O</a:t>
            </a:r>
            <a:r>
              <a:rPr lang="en-US" baseline="-25000" dirty="0" smtClean="0"/>
              <a:t>2</a:t>
            </a:r>
            <a:r>
              <a:rPr lang="en-US" dirty="0" smtClean="0"/>
              <a:t>           CO</a:t>
            </a:r>
            <a:r>
              <a:rPr lang="en-US" baseline="-25000" dirty="0" smtClean="0"/>
              <a:t>2</a:t>
            </a:r>
            <a:r>
              <a:rPr lang="en-US" dirty="0" smtClean="0"/>
              <a:t> +  H</a:t>
            </a:r>
            <a:r>
              <a:rPr lang="en-US" baseline="-25000" dirty="0" smtClean="0"/>
              <a:t>2</a:t>
            </a:r>
            <a:r>
              <a:rPr lang="en-US" dirty="0" smtClean="0"/>
              <a:t>0 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3300" dirty="0" smtClean="0"/>
              <a:t>Synthesis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A + B         AB   </a:t>
            </a:r>
            <a:r>
              <a:rPr lang="en-US" sz="2000" dirty="0" smtClean="0"/>
              <a:t>(Two elements combine to form a compound)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3300" dirty="0" smtClean="0"/>
              <a:t>Decomposition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AB                A + B   </a:t>
            </a:r>
            <a:r>
              <a:rPr lang="en-US" sz="2000" dirty="0" smtClean="0"/>
              <a:t>(One compound splits to form two compounds)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1676400" y="2286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48000" y="2514600"/>
            <a:ext cx="381000" cy="215900"/>
            <a:chOff x="2928" y="1688"/>
            <a:chExt cx="240" cy="136"/>
          </a:xfrm>
        </p:grpSpPr>
        <p:sp>
          <p:nvSpPr>
            <p:cNvPr id="18442" name="Line 6"/>
            <p:cNvSpPr>
              <a:spLocks noChangeShapeType="1"/>
            </p:cNvSpPr>
            <p:nvPr/>
          </p:nvSpPr>
          <p:spPr bwMode="auto">
            <a:xfrm>
              <a:off x="2928" y="182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43" name="Line 7"/>
            <p:cNvSpPr>
              <a:spLocks noChangeShapeType="1"/>
            </p:cNvSpPr>
            <p:nvPr/>
          </p:nvSpPr>
          <p:spPr bwMode="auto">
            <a:xfrm>
              <a:off x="2928" y="1688"/>
              <a:ext cx="0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3352800" y="2667000"/>
            <a:ext cx="330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Always the products of these combustion reactions</a:t>
            </a:r>
          </a:p>
        </p:txBody>
      </p:sp>
      <p:sp>
        <p:nvSpPr>
          <p:cNvPr id="18440" name="Line 12"/>
          <p:cNvSpPr>
            <a:spLocks noChangeShapeType="1"/>
          </p:cNvSpPr>
          <p:nvPr/>
        </p:nvSpPr>
        <p:spPr bwMode="auto">
          <a:xfrm>
            <a:off x="990600" y="3581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1" name="Line 14"/>
          <p:cNvSpPr>
            <a:spLocks noChangeShapeType="1"/>
          </p:cNvSpPr>
          <p:nvPr/>
        </p:nvSpPr>
        <p:spPr bwMode="auto">
          <a:xfrm>
            <a:off x="9906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Reactions Cont.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Single Replacement (Single Displacement)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A + BC         AC + B	  </a:t>
            </a:r>
            <a:r>
              <a:rPr lang="en-US" sz="2000" smtClean="0"/>
              <a:t>Metals replace metals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smtClean="0"/>
              <a:t>					   Non-metals replace non-metals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Double Replacement (Double Displacement)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AB + XY          AY + XB </a:t>
            </a:r>
            <a:r>
              <a:rPr lang="en-US" sz="1800" smtClean="0"/>
              <a:t>Compounds switch partners</a:t>
            </a:r>
            <a:endParaRPr lang="en-US" smtClean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600200" y="2286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828800" y="4191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95263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Practice Problems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2371725"/>
            <a:ext cx="8229600" cy="638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Identify the type of reaction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333375" y="3178175"/>
          <a:ext cx="7874000" cy="3679825"/>
        </p:xfrm>
        <a:graphic>
          <a:graphicData uri="http://schemas.openxmlformats.org/presentationml/2006/ole">
            <p:oleObj spid="_x0000_s37890" name="Equation" r:id="rId4" imgW="2908300" imgH="1358900" progId="Equation.3">
              <p:embed/>
            </p:oleObj>
          </a:graphicData>
        </a:graphic>
      </p:graphicFrame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71488" y="1228725"/>
            <a:ext cx="7967662" cy="93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/>
              <a:t>Combustion	  Decomposition	Single replacememt</a:t>
            </a:r>
          </a:p>
          <a:p>
            <a:pPr algn="ctr">
              <a:spcBef>
                <a:spcPct val="50000"/>
              </a:spcBef>
            </a:pPr>
            <a:r>
              <a:rPr lang="en-US" sz="2200"/>
              <a:t>Synthesis	Double Replacement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0.gstatic.com/images?q=tbn:ANd9GcSu6f-5Rfhry90by22-73Bg_2mMmmrh13y1A9NzVIbjCad-BfA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2429" y="2188518"/>
            <a:ext cx="2740775" cy="20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391353"/>
            <a:ext cx="8229600" cy="990600"/>
          </a:xfrm>
        </p:spPr>
        <p:txBody>
          <a:bodyPr/>
          <a:lstStyle/>
          <a:p>
            <a:r>
              <a:rPr lang="en-US" dirty="0" smtClean="0"/>
              <a:t> Indications of a Chemical Change</a:t>
            </a:r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Chemical Change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" y="1489054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change of one or more substances into new substances by the rearrangement of atoms.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1826373" y="3989993"/>
                <a:ext cx="4876801" cy="4972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4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𝐹𝑒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→2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𝐹𝑒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3(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6373" y="3989993"/>
                <a:ext cx="4876801" cy="49725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4264774" y="2908281"/>
            <a:ext cx="84062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3999" y="5278367"/>
            <a:ext cx="261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Change in energy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674086" y="5872907"/>
            <a:ext cx="42755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Formation of a Precipitate</a:t>
            </a:r>
          </a:p>
          <a:p>
            <a:r>
              <a:rPr lang="en-US" sz="1600" dirty="0" smtClean="0"/>
              <a:t>(two liquids combine and a solid is produced)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3999" y="5890082"/>
            <a:ext cx="275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Formation of a gas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5278367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Change in color</a:t>
            </a:r>
            <a:endParaRPr lang="en-US" sz="2400" dirty="0"/>
          </a:p>
        </p:txBody>
      </p:sp>
      <p:pic>
        <p:nvPicPr>
          <p:cNvPr id="2054" name="Picture 6" descr="https://encrypted-tbn2.gstatic.com/images?q=tbn:ANd9GcT8NePaWyZzGEeV5KuPACsdjhIculMKT1hZ7JNJkm0mnMwAMI6Af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19" t="12123" r="6893" b="6945"/>
          <a:stretch/>
        </p:blipFill>
        <p:spPr bwMode="auto">
          <a:xfrm>
            <a:off x="5334000" y="2188518"/>
            <a:ext cx="1920241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30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Chemical Equation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19644" y="3193479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Reactants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0346" y="5277549"/>
            <a:ext cx="54940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Physical States</a:t>
            </a:r>
          </a:p>
          <a:p>
            <a:r>
              <a:rPr lang="en-US" sz="3200" dirty="0" smtClean="0"/>
              <a:t>(solid, liquid, gas or aqueous)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375085" y="4582859"/>
            <a:ext cx="2318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Coefficients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3457" y="3888169"/>
            <a:ext cx="180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Products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Rectangle 9"/>
              <p:cNvSpPr/>
              <p:nvPr/>
            </p:nvSpPr>
            <p:spPr>
              <a:xfrm>
                <a:off x="857449" y="1891063"/>
                <a:ext cx="6858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449" y="1891063"/>
                <a:ext cx="685800" cy="70788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Rectangle 10"/>
              <p:cNvSpPr/>
              <p:nvPr/>
            </p:nvSpPr>
            <p:spPr>
              <a:xfrm>
                <a:off x="1259370" y="1829508"/>
                <a:ext cx="979307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𝐹𝑒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370" y="1829508"/>
                <a:ext cx="979307" cy="76944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Rectangle 11"/>
              <p:cNvSpPr/>
              <p:nvPr/>
            </p:nvSpPr>
            <p:spPr>
              <a:xfrm>
                <a:off x="3405313" y="1829508"/>
                <a:ext cx="654346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5313" y="1829508"/>
                <a:ext cx="654346" cy="76944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Rectangle 12"/>
              <p:cNvSpPr/>
              <p:nvPr/>
            </p:nvSpPr>
            <p:spPr>
              <a:xfrm>
                <a:off x="7512680" y="2051191"/>
                <a:ext cx="77907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2680" y="2051191"/>
                <a:ext cx="779077" cy="52322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Rectangle 13"/>
              <p:cNvSpPr/>
              <p:nvPr/>
            </p:nvSpPr>
            <p:spPr>
              <a:xfrm>
                <a:off x="3732486" y="1829508"/>
                <a:ext cx="960712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486" y="1829508"/>
                <a:ext cx="960712" cy="76944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Rectangle 14"/>
              <p:cNvSpPr/>
              <p:nvPr/>
            </p:nvSpPr>
            <p:spPr>
              <a:xfrm>
                <a:off x="4422895" y="2051191"/>
                <a:ext cx="77907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𝑔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895" y="2051191"/>
                <a:ext cx="779077" cy="52322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Rectangle 15"/>
              <p:cNvSpPr/>
              <p:nvPr/>
            </p:nvSpPr>
            <p:spPr>
              <a:xfrm>
                <a:off x="1913874" y="2051191"/>
                <a:ext cx="77907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874" y="2051191"/>
                <a:ext cx="779077" cy="52322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Rectangle 16"/>
              <p:cNvSpPr/>
              <p:nvPr/>
            </p:nvSpPr>
            <p:spPr>
              <a:xfrm>
                <a:off x="5693925" y="1829508"/>
                <a:ext cx="654346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3925" y="1829508"/>
                <a:ext cx="654346" cy="769441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Rectangle 17"/>
              <p:cNvSpPr/>
              <p:nvPr/>
            </p:nvSpPr>
            <p:spPr>
              <a:xfrm>
                <a:off x="6055388" y="1829508"/>
                <a:ext cx="1831591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𝐹𝑒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5388" y="1829508"/>
                <a:ext cx="1831591" cy="769441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Rectangle 18"/>
              <p:cNvSpPr/>
              <p:nvPr/>
            </p:nvSpPr>
            <p:spPr>
              <a:xfrm>
                <a:off x="2638152" y="1763057"/>
                <a:ext cx="763351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152" y="1763057"/>
                <a:ext cx="763351" cy="769441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Rectangle 19"/>
              <p:cNvSpPr/>
              <p:nvPr/>
            </p:nvSpPr>
            <p:spPr>
              <a:xfrm>
                <a:off x="5030238" y="1763057"/>
                <a:ext cx="814647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0238" y="1763057"/>
                <a:ext cx="814647" cy="769441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22032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" y="457200"/>
            <a:ext cx="8229600" cy="990600"/>
          </a:xfrm>
        </p:spPr>
        <p:txBody>
          <a:bodyPr/>
          <a:lstStyle/>
          <a:p>
            <a:r>
              <a:rPr lang="en-US" dirty="0" smtClean="0"/>
              <a:t>Writing Equations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3880" y="1524000"/>
            <a:ext cx="7696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Word Equations</a:t>
            </a:r>
          </a:p>
          <a:p>
            <a:r>
              <a:rPr lang="en-US" dirty="0" smtClean="0"/>
              <a:t>Using the names of chemicals to describe chemical reactions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Rectangle 3"/>
              <p:cNvSpPr/>
              <p:nvPr/>
            </p:nvSpPr>
            <p:spPr>
              <a:xfrm>
                <a:off x="144780" y="2743200"/>
                <a:ext cx="89916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𝑠𝑜𝑙𝑖𝑑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𝑠𝑜𝑑𝑖𝑢𝑚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𝑐h𝑙𝑜𝑟𝑖𝑛𝑒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𝑔𝑎𝑠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→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𝑠𝑜𝑙𝑖𝑑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𝑠𝑜𝑑𝑖𝑢𝑚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𝑐h𝑙𝑜𝑟𝑖𝑑𝑒</m:t>
                      </m:r>
                    </m:oMath>
                  </m:oMathPara>
                </a14:m>
                <a:endParaRPr lang="en-US" sz="28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" y="2743200"/>
                <a:ext cx="8991600" cy="52322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3880" y="3455670"/>
            <a:ext cx="79552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Chemical Equations</a:t>
            </a:r>
          </a:p>
          <a:p>
            <a:r>
              <a:rPr lang="en-US" dirty="0" smtClean="0"/>
              <a:t>Using chemical formulas and numbers to describe chemical reactions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1066800" y="4647787"/>
                <a:ext cx="4441985" cy="5647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2(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𝑔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→2</m:t>
                      </m:r>
                      <m:r>
                        <a:rPr lang="en-US" sz="28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𝑁𝑎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4647787"/>
                <a:ext cx="4441985" cy="56470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http://apchemcyhs.wikispaces.com/file/view/NaCl2-fig2.jpg/31689627/NaCl2-fig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495800"/>
            <a:ext cx="25717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56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 Problems</a:t>
            </a:r>
            <a:br>
              <a:rPr lang="en-US" dirty="0" smtClean="0"/>
            </a:br>
            <a:r>
              <a:rPr lang="en-US" sz="2000" dirty="0" smtClean="0">
                <a:solidFill>
                  <a:schemeClr val="tx1"/>
                </a:solidFill>
              </a:rPr>
              <a:t>Use your ion tables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3490" y="4651354"/>
            <a:ext cx="645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Solid copper + fluorine gas = solid copper (II) fluoride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77305"/>
            <a:ext cx="5781675" cy="5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1693217"/>
            <a:ext cx="701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Re-write the following chemical equation in words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95300" y="3999636"/>
            <a:ext cx="8515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Re-write the following word equation as a chemical equation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2327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001000" y="4667772"/>
            <a:ext cx="7620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Rectangle 6"/>
              <p:cNvSpPr/>
              <p:nvPr/>
            </p:nvSpPr>
            <p:spPr>
              <a:xfrm>
                <a:off x="3886200" y="4707978"/>
                <a:ext cx="5026569" cy="4697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𝑔</m:t>
                        </m:r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2(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𝑔</m:t>
                        </m:r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→</m:t>
                    </m:r>
                    <m:r>
                      <a:rPr lang="en-US" sz="20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2(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𝑔</m:t>
                        </m:r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+ energy</a:t>
                </a:r>
                <a:endParaRPr lang="en-US" sz="20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4707978"/>
                <a:ext cx="5026569" cy="46974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6494" r="-364" b="-10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257800" y="2397786"/>
            <a:ext cx="914400" cy="330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Rectangle 4"/>
              <p:cNvSpPr/>
              <p:nvPr/>
            </p:nvSpPr>
            <p:spPr>
              <a:xfrm>
                <a:off x="3970020" y="2381898"/>
                <a:ext cx="4246162" cy="4697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latin typeface="Cambria Math"/>
                            </a:rPr>
                            <m:t>𝑙</m:t>
                          </m:r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b="1" i="1">
                          <a:latin typeface="Cambria Math"/>
                        </a:rPr>
                        <m:t>𝒆𝒏𝒆𝒓𝒈𝒚</m:t>
                      </m:r>
                      <m:r>
                        <a:rPr lang="en-US" sz="2000" i="1">
                          <a:latin typeface="Cambria Math"/>
                        </a:rPr>
                        <m:t>→2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2(</m:t>
                          </m:r>
                          <m:r>
                            <a:rPr lang="en-US" sz="2000" i="1">
                              <a:latin typeface="Cambria Math"/>
                            </a:rPr>
                            <m:t>𝑔</m:t>
                          </m:r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2(</m:t>
                          </m:r>
                          <m:r>
                            <a:rPr lang="en-US" sz="2000" i="1">
                              <a:latin typeface="Cambria Math"/>
                            </a:rPr>
                            <m:t>𝑔</m:t>
                          </m:r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020" y="2381898"/>
                <a:ext cx="4246162" cy="46974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0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286000" y="1710898"/>
            <a:ext cx="1143000" cy="4154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1710898"/>
            <a:ext cx="1447800" cy="4154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chemical reactions take place, energy is either absorbed or released in the process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381898"/>
            <a:ext cx="3653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endothermic reaction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716057"/>
            <a:ext cx="3589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exothermic reaction</a:t>
            </a:r>
            <a:endParaRPr lang="en-US" sz="2400" dirty="0"/>
          </a:p>
        </p:txBody>
      </p:sp>
      <p:pic>
        <p:nvPicPr>
          <p:cNvPr id="5122" name="Picture 2" descr="https://encrypted-tbn3.gstatic.com/images?q=tbn:ANd9GcTzR1XQb49qPFjFAJlbcHqxaAAYDGfrn__R6KS-PHeqJHBcgsuKr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080134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henchemistsattack.com/wp-content/uploads/2008/08/albr_still_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293542"/>
            <a:ext cx="2057400" cy="144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041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10" grpId="0" animBg="1"/>
      <p:bldP spid="5" grpId="0" animBg="1"/>
      <p:bldP spid="9" grpId="0" animBg="1"/>
      <p:bldP spid="8" grpId="0" animBg="1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2/5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4185" y="1595735"/>
            <a:ext cx="7122270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Watch the following video to complete the warm up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www.youtube.com/watch?v=R6bBs2D0cpA</a:t>
            </a:r>
            <a:endParaRPr lang="en-US" sz="2000" dirty="0" smtClean="0"/>
          </a:p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" y="3135125"/>
            <a:ext cx="922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Write the following chemical equation for the reaction that occurred in the video: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19382" y="3600510"/>
            <a:ext cx="532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Aluminum + iodine = aluminum iodide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94730" y="4495800"/>
            <a:ext cx="63017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should be able to answer the following questions:</a:t>
            </a:r>
          </a:p>
          <a:p>
            <a:endParaRPr lang="en-US" dirty="0" smtClean="0"/>
          </a:p>
          <a:p>
            <a:r>
              <a:rPr lang="en-US" dirty="0" smtClean="0"/>
              <a:t>What are the reactants?</a:t>
            </a:r>
          </a:p>
          <a:p>
            <a:r>
              <a:rPr lang="en-US" dirty="0" smtClean="0"/>
              <a:t>What are the products?</a:t>
            </a:r>
          </a:p>
          <a:p>
            <a:r>
              <a:rPr lang="en-US" dirty="0" smtClean="0"/>
              <a:t>What was the indication that a chemical change took place?</a:t>
            </a:r>
          </a:p>
          <a:p>
            <a:r>
              <a:rPr lang="en-US" dirty="0" smtClean="0"/>
              <a:t>Was this an endotherm or exothermic reaction?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848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990600"/>
          </a:xfrm>
        </p:spPr>
        <p:txBody>
          <a:bodyPr/>
          <a:lstStyle/>
          <a:p>
            <a:r>
              <a:rPr lang="en-US" dirty="0" smtClean="0"/>
              <a:t>Physical States of Elements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639" y="1371600"/>
            <a:ext cx="708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Metals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2000" dirty="0" smtClean="0"/>
              <a:t>Metals are always represented by their symbols from the periodic table, with no subscripts</a:t>
            </a:r>
          </a:p>
          <a:p>
            <a:endParaRPr lang="en-US" sz="2000" dirty="0" smtClean="0"/>
          </a:p>
          <a:p>
            <a:pPr marL="285750" indent="-285750">
              <a:buFont typeface="Courier New" pitchFamily="49" charset="0"/>
              <a:buChar char="o"/>
            </a:pPr>
            <a:r>
              <a:rPr lang="en-US" sz="2000" dirty="0" smtClean="0"/>
              <a:t>All metals, with the exception of mercury are solid and will have an (s) following their symbols in an equation</a:t>
            </a:r>
          </a:p>
        </p:txBody>
      </p:sp>
      <p:pic>
        <p:nvPicPr>
          <p:cNvPr id="7170" name="Picture 2" descr="http://www.chemistry-reference.com/images/compound/copp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4239" y="1745425"/>
            <a:ext cx="1751787" cy="131445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10626" y="3193225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Cu</a:t>
            </a:r>
            <a:r>
              <a:rPr lang="en-US" sz="3600" baseline="-25000" dirty="0" smtClean="0"/>
              <a:t>(s)</a:t>
            </a:r>
            <a:endParaRPr lang="en-US" sz="3600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2941320" y="4488180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Non-metals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2000" dirty="0" smtClean="0"/>
              <a:t>Are often diatomic (</a:t>
            </a:r>
            <a:r>
              <a:rPr lang="en-US" sz="2000" dirty="0" err="1" smtClean="0"/>
              <a:t>Br,I,N,Cl,H,O,F</a:t>
            </a:r>
            <a:r>
              <a:rPr lang="en-US" sz="2000" dirty="0" smtClean="0"/>
              <a:t>) so they will have a subscript of 2.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2000" dirty="0" smtClean="0"/>
              <a:t>Most of these diatomic elements will be a gas except iodine (s) and bromine (l)</a:t>
            </a:r>
          </a:p>
        </p:txBody>
      </p:sp>
      <p:pic>
        <p:nvPicPr>
          <p:cNvPr id="7172" name="Picture 4" descr="http://bchemistry0910.files.wordpress.com/2009/12/chlorine_ga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8270" y="4679543"/>
            <a:ext cx="1272171" cy="13716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7639" y="5042177"/>
            <a:ext cx="1168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Cl</a:t>
            </a:r>
            <a:r>
              <a:rPr lang="en-US" sz="3600" baseline="-25000" dirty="0" smtClean="0"/>
              <a:t>2(g)</a:t>
            </a:r>
            <a:endParaRPr lang="en-US" sz="3600" baseline="-25000" dirty="0"/>
          </a:p>
        </p:txBody>
      </p:sp>
    </p:spTree>
    <p:extLst>
      <p:ext uri="{BB962C8B-B14F-4D97-AF65-F5344CB8AC3E}">
        <p14:creationId xmlns:p14="http://schemas.microsoft.com/office/powerpoint/2010/main" xmlns="" val="223267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2104</TotalTime>
  <Words>910</Words>
  <Application>Microsoft Office PowerPoint</Application>
  <PresentationFormat>On-screen Show (4:3)</PresentationFormat>
  <Paragraphs>192</Paragraphs>
  <Slides>24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Clarity</vt:lpstr>
      <vt:lpstr>Equation</vt:lpstr>
      <vt:lpstr>Microsoft Equation 3.0</vt:lpstr>
      <vt:lpstr>Chapter 6</vt:lpstr>
      <vt:lpstr>Warm-up 2/4</vt:lpstr>
      <vt:lpstr> Indications of a Chemical Change</vt:lpstr>
      <vt:lpstr>Parts of a Chemical Equation</vt:lpstr>
      <vt:lpstr>Writing Equations</vt:lpstr>
      <vt:lpstr>Practice Problems Use your ion tables</vt:lpstr>
      <vt:lpstr>Energy</vt:lpstr>
      <vt:lpstr>Warm up 2/5</vt:lpstr>
      <vt:lpstr>Physical States of Elements</vt:lpstr>
      <vt:lpstr>Physical States of Ionic Compounds</vt:lpstr>
      <vt:lpstr>More Practice Problems</vt:lpstr>
      <vt:lpstr>Warm-up  2/8</vt:lpstr>
      <vt:lpstr>Balancing Chemical Equations</vt:lpstr>
      <vt:lpstr>How to Balance a Chemical Equation</vt:lpstr>
      <vt:lpstr>Strategies for Balancing Chemical Equations</vt:lpstr>
      <vt:lpstr>Strategies Continued</vt:lpstr>
      <vt:lpstr>Strategies Continued</vt:lpstr>
      <vt:lpstr>Strategies Continued</vt:lpstr>
      <vt:lpstr>Things to Keep in Mind</vt:lpstr>
      <vt:lpstr>Comprehensive Practice Problem</vt:lpstr>
      <vt:lpstr>Types of Chemical Reactions</vt:lpstr>
      <vt:lpstr>Types of Chemical Reactions –  5 General Formulas</vt:lpstr>
      <vt:lpstr>Reactions Cont.</vt:lpstr>
      <vt:lpstr>Practice Problems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Dawn</dc:creator>
  <cp:lastModifiedBy>dpav</cp:lastModifiedBy>
  <cp:revision>39</cp:revision>
  <dcterms:created xsi:type="dcterms:W3CDTF">2013-01-30T22:39:05Z</dcterms:created>
  <dcterms:modified xsi:type="dcterms:W3CDTF">2013-02-20T12:28:52Z</dcterms:modified>
</cp:coreProperties>
</file>